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409" r:id="rId6"/>
    <p:sldId id="416" r:id="rId7"/>
    <p:sldId id="420" r:id="rId8"/>
    <p:sldId id="423" r:id="rId9"/>
    <p:sldId id="417" r:id="rId10"/>
    <p:sldId id="418" r:id="rId11"/>
    <p:sldId id="407" r:id="rId12"/>
    <p:sldId id="408" r:id="rId13"/>
    <p:sldId id="421" r:id="rId14"/>
    <p:sldId id="422" r:id="rId15"/>
    <p:sldId id="40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C6F"/>
    <a:srgbClr val="E9410C"/>
    <a:srgbClr val="EE6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29D8A-0F2C-415C-BFFA-E59F15728C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EA51F4-0E89-43FC-95DA-C2789681A37B}">
      <dgm:prSet phldrT="[Текст]" custT="1"/>
      <dgm:spPr>
        <a:solidFill>
          <a:srgbClr val="EE683F"/>
        </a:solidFill>
      </dgm:spPr>
      <dgm:t>
        <a:bodyPr/>
        <a:lstStyle/>
        <a:p>
          <a:r>
            <a:rPr lang="ru-RU" sz="2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Региональные исследования (регион – по выбору студента)</a:t>
          </a:r>
        </a:p>
      </dgm:t>
    </dgm:pt>
    <dgm:pt modelId="{20039D56-9AD3-4045-933E-7E895F3F35DE}" type="parTrans" cxnId="{91BC7BB1-C512-4C51-81F5-75F03E3A8249}">
      <dgm:prSet/>
      <dgm:spPr/>
      <dgm:t>
        <a:bodyPr/>
        <a:lstStyle/>
        <a:p>
          <a:endParaRPr lang="ru-RU"/>
        </a:p>
      </dgm:t>
    </dgm:pt>
    <dgm:pt modelId="{B03ED71A-10D0-4864-A5E3-01F4AA860948}" type="sibTrans" cxnId="{91BC7BB1-C512-4C51-81F5-75F03E3A8249}">
      <dgm:prSet/>
      <dgm:spPr/>
      <dgm:t>
        <a:bodyPr/>
        <a:lstStyle/>
        <a:p>
          <a:endParaRPr lang="ru-RU"/>
        </a:p>
      </dgm:t>
    </dgm:pt>
    <dgm:pt modelId="{C136A8B8-4522-4F89-A867-6FB4AA2D1D2D}">
      <dgm:prSet phldrT="[Текст]" custT="1"/>
      <dgm:spPr>
        <a:solidFill>
          <a:srgbClr val="E9410C"/>
        </a:solidFill>
      </dgm:spPr>
      <dgm:t>
        <a:bodyPr/>
        <a:lstStyle/>
        <a:p>
          <a:r>
            <a:rPr lang="ru-RU" sz="2000" dirty="0"/>
            <a:t>Международные отношения, дипломатия</a:t>
          </a:r>
        </a:p>
      </dgm:t>
    </dgm:pt>
    <dgm:pt modelId="{E17C8B54-97AF-4ABD-BF54-392991156A00}" type="parTrans" cxnId="{7AB9B8E2-D7D3-4C8E-B561-A85D65AEC5C0}">
      <dgm:prSet/>
      <dgm:spPr/>
      <dgm:t>
        <a:bodyPr/>
        <a:lstStyle/>
        <a:p>
          <a:endParaRPr lang="ru-RU"/>
        </a:p>
      </dgm:t>
    </dgm:pt>
    <dgm:pt modelId="{32A205F2-D53D-4664-8FD5-5E3D38E110A7}" type="sibTrans" cxnId="{7AB9B8E2-D7D3-4C8E-B561-A85D65AEC5C0}">
      <dgm:prSet/>
      <dgm:spPr/>
      <dgm:t>
        <a:bodyPr/>
        <a:lstStyle/>
        <a:p>
          <a:endParaRPr lang="ru-RU"/>
        </a:p>
      </dgm:t>
    </dgm:pt>
    <dgm:pt modelId="{39897BDC-44FA-4D7F-98ED-5DEF0A2301C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000" dirty="0"/>
            <a:t>Лингвистическая подготовка (2 языка)</a:t>
          </a:r>
        </a:p>
      </dgm:t>
    </dgm:pt>
    <dgm:pt modelId="{A8C90EDC-4E78-40F7-A530-68F4CD24D7E2}" type="parTrans" cxnId="{A1F793FB-B1B3-407F-9A99-29A6943995DA}">
      <dgm:prSet/>
      <dgm:spPr/>
      <dgm:t>
        <a:bodyPr/>
        <a:lstStyle/>
        <a:p>
          <a:endParaRPr lang="ru-RU"/>
        </a:p>
      </dgm:t>
    </dgm:pt>
    <dgm:pt modelId="{47AB7C1D-63B6-4149-8845-D15464DA3EAA}" type="sibTrans" cxnId="{A1F793FB-B1B3-407F-9A99-29A6943995DA}">
      <dgm:prSet/>
      <dgm:spPr/>
      <dgm:t>
        <a:bodyPr/>
        <a:lstStyle/>
        <a:p>
          <a:endParaRPr lang="ru-RU"/>
        </a:p>
      </dgm:t>
    </dgm:pt>
    <dgm:pt modelId="{98A3FF57-18A9-4F7D-A526-03498159C5B6}" type="pres">
      <dgm:prSet presAssocID="{94729D8A-0F2C-415C-BFFA-E59F15728CC6}" presName="linear" presStyleCnt="0">
        <dgm:presLayoutVars>
          <dgm:dir/>
          <dgm:animLvl val="lvl"/>
          <dgm:resizeHandles val="exact"/>
        </dgm:presLayoutVars>
      </dgm:prSet>
      <dgm:spPr/>
    </dgm:pt>
    <dgm:pt modelId="{0F50324F-9F65-4949-8407-D911514C2A43}" type="pres">
      <dgm:prSet presAssocID="{22EA51F4-0E89-43FC-95DA-C2789681A37B}" presName="parentLin" presStyleCnt="0"/>
      <dgm:spPr/>
    </dgm:pt>
    <dgm:pt modelId="{A8F38F52-FEBF-4C92-A9B8-1497A778B1AD}" type="pres">
      <dgm:prSet presAssocID="{22EA51F4-0E89-43FC-95DA-C2789681A37B}" presName="parentLeftMargin" presStyleLbl="node1" presStyleIdx="0" presStyleCnt="3"/>
      <dgm:spPr/>
    </dgm:pt>
    <dgm:pt modelId="{E697129E-E14D-43D7-8D4C-5F4162B2B72D}" type="pres">
      <dgm:prSet presAssocID="{22EA51F4-0E89-43FC-95DA-C2789681A37B}" presName="parentText" presStyleLbl="node1" presStyleIdx="0" presStyleCnt="3" custScaleX="104060" custScaleY="194794" custLinFactNeighborX="-19412" custLinFactNeighborY="-7748">
        <dgm:presLayoutVars>
          <dgm:chMax val="0"/>
          <dgm:bulletEnabled val="1"/>
        </dgm:presLayoutVars>
      </dgm:prSet>
      <dgm:spPr/>
    </dgm:pt>
    <dgm:pt modelId="{53620B50-8FAE-4136-AECC-FA12B497F22A}" type="pres">
      <dgm:prSet presAssocID="{22EA51F4-0E89-43FC-95DA-C2789681A37B}" presName="negativeSpace" presStyleCnt="0"/>
      <dgm:spPr/>
    </dgm:pt>
    <dgm:pt modelId="{B48B0056-5048-46B0-92DA-26E73B9D6BBD}" type="pres">
      <dgm:prSet presAssocID="{22EA51F4-0E89-43FC-95DA-C2789681A37B}" presName="childText" presStyleLbl="conFgAcc1" presStyleIdx="0" presStyleCnt="3">
        <dgm:presLayoutVars>
          <dgm:bulletEnabled val="1"/>
        </dgm:presLayoutVars>
      </dgm:prSet>
      <dgm:spPr/>
    </dgm:pt>
    <dgm:pt modelId="{145D1C9A-3661-4F1A-B9A1-9AA660F5C519}" type="pres">
      <dgm:prSet presAssocID="{B03ED71A-10D0-4864-A5E3-01F4AA860948}" presName="spaceBetweenRectangles" presStyleCnt="0"/>
      <dgm:spPr/>
    </dgm:pt>
    <dgm:pt modelId="{8E053FAC-51B7-4B6E-896D-7C69C5A6D73F}" type="pres">
      <dgm:prSet presAssocID="{C136A8B8-4522-4F89-A867-6FB4AA2D1D2D}" presName="parentLin" presStyleCnt="0"/>
      <dgm:spPr/>
    </dgm:pt>
    <dgm:pt modelId="{29800FCD-EB2D-41C9-8992-4A4A67BAC9F9}" type="pres">
      <dgm:prSet presAssocID="{C136A8B8-4522-4F89-A867-6FB4AA2D1D2D}" presName="parentLeftMargin" presStyleLbl="node1" presStyleIdx="0" presStyleCnt="3"/>
      <dgm:spPr/>
    </dgm:pt>
    <dgm:pt modelId="{03065C29-2052-4FDC-AEEB-65F2D0FAC244}" type="pres">
      <dgm:prSet presAssocID="{C136A8B8-4522-4F89-A867-6FB4AA2D1D2D}" presName="parentText" presStyleLbl="node1" presStyleIdx="1" presStyleCnt="3" custScaleX="104271" custScaleY="242510" custLinFactNeighborX="-20098" custLinFactNeighborY="10479">
        <dgm:presLayoutVars>
          <dgm:chMax val="0"/>
          <dgm:bulletEnabled val="1"/>
        </dgm:presLayoutVars>
      </dgm:prSet>
      <dgm:spPr/>
    </dgm:pt>
    <dgm:pt modelId="{C4844AE6-7D04-46B7-8E14-6FDB0660E018}" type="pres">
      <dgm:prSet presAssocID="{C136A8B8-4522-4F89-A867-6FB4AA2D1D2D}" presName="negativeSpace" presStyleCnt="0"/>
      <dgm:spPr/>
    </dgm:pt>
    <dgm:pt modelId="{76D5807C-134D-4499-B17B-676CA2FF92F9}" type="pres">
      <dgm:prSet presAssocID="{C136A8B8-4522-4F89-A867-6FB4AA2D1D2D}" presName="childText" presStyleLbl="conFgAcc1" presStyleIdx="1" presStyleCnt="3">
        <dgm:presLayoutVars>
          <dgm:bulletEnabled val="1"/>
        </dgm:presLayoutVars>
      </dgm:prSet>
      <dgm:spPr/>
    </dgm:pt>
    <dgm:pt modelId="{407A3AB4-225E-45C0-AC8E-3D394CF9AB45}" type="pres">
      <dgm:prSet presAssocID="{32A205F2-D53D-4664-8FD5-5E3D38E110A7}" presName="spaceBetweenRectangles" presStyleCnt="0"/>
      <dgm:spPr/>
    </dgm:pt>
    <dgm:pt modelId="{55A6ED6D-DDB3-4C5B-97B5-F08C7C6EC00A}" type="pres">
      <dgm:prSet presAssocID="{39897BDC-44FA-4D7F-98ED-5DEF0A2301C0}" presName="parentLin" presStyleCnt="0"/>
      <dgm:spPr/>
    </dgm:pt>
    <dgm:pt modelId="{6A978072-D141-4990-94B7-167B31DEE9BF}" type="pres">
      <dgm:prSet presAssocID="{39897BDC-44FA-4D7F-98ED-5DEF0A2301C0}" presName="parentLeftMargin" presStyleLbl="node1" presStyleIdx="1" presStyleCnt="3"/>
      <dgm:spPr/>
    </dgm:pt>
    <dgm:pt modelId="{F4D573B7-7CE2-4597-9428-F58425E12BA8}" type="pres">
      <dgm:prSet presAssocID="{39897BDC-44FA-4D7F-98ED-5DEF0A2301C0}" presName="parentText" presStyleLbl="node1" presStyleIdx="2" presStyleCnt="3" custScaleX="103900" custScaleY="233747" custLinFactNeighborX="-17501" custLinFactNeighborY="7667">
        <dgm:presLayoutVars>
          <dgm:chMax val="0"/>
          <dgm:bulletEnabled val="1"/>
        </dgm:presLayoutVars>
      </dgm:prSet>
      <dgm:spPr/>
    </dgm:pt>
    <dgm:pt modelId="{7C192650-93A3-48DF-8F74-247B2126F892}" type="pres">
      <dgm:prSet presAssocID="{39897BDC-44FA-4D7F-98ED-5DEF0A2301C0}" presName="negativeSpace" presStyleCnt="0"/>
      <dgm:spPr/>
    </dgm:pt>
    <dgm:pt modelId="{D93CE173-2406-4A10-9A17-54C7251675DB}" type="pres">
      <dgm:prSet presAssocID="{39897BDC-44FA-4D7F-98ED-5DEF0A2301C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A14C49-DFA4-4515-A995-F5F10E89CA5A}" type="presOf" srcId="{22EA51F4-0E89-43FC-95DA-C2789681A37B}" destId="{E697129E-E14D-43D7-8D4C-5F4162B2B72D}" srcOrd="1" destOrd="0" presId="urn:microsoft.com/office/officeart/2005/8/layout/list1"/>
    <dgm:cxn modelId="{BD4B504D-88E1-455F-94DA-CE5EAFF47941}" type="presOf" srcId="{C136A8B8-4522-4F89-A867-6FB4AA2D1D2D}" destId="{29800FCD-EB2D-41C9-8992-4A4A67BAC9F9}" srcOrd="0" destOrd="0" presId="urn:microsoft.com/office/officeart/2005/8/layout/list1"/>
    <dgm:cxn modelId="{CB7E4D4E-6C8F-4C10-A447-33C401B043D6}" type="presOf" srcId="{94729D8A-0F2C-415C-BFFA-E59F15728CC6}" destId="{98A3FF57-18A9-4F7D-A526-03498159C5B6}" srcOrd="0" destOrd="0" presId="urn:microsoft.com/office/officeart/2005/8/layout/list1"/>
    <dgm:cxn modelId="{31BD2972-293E-4BE8-ACF3-D7CE0195B9F7}" type="presOf" srcId="{22EA51F4-0E89-43FC-95DA-C2789681A37B}" destId="{A8F38F52-FEBF-4C92-A9B8-1497A778B1AD}" srcOrd="0" destOrd="0" presId="urn:microsoft.com/office/officeart/2005/8/layout/list1"/>
    <dgm:cxn modelId="{839F7B57-E0AC-4F85-A18C-A12ED420EF8A}" type="presOf" srcId="{39897BDC-44FA-4D7F-98ED-5DEF0A2301C0}" destId="{F4D573B7-7CE2-4597-9428-F58425E12BA8}" srcOrd="1" destOrd="0" presId="urn:microsoft.com/office/officeart/2005/8/layout/list1"/>
    <dgm:cxn modelId="{F36F6E85-8A91-47E3-8B58-48FDCF929734}" type="presOf" srcId="{C136A8B8-4522-4F89-A867-6FB4AA2D1D2D}" destId="{03065C29-2052-4FDC-AEEB-65F2D0FAC244}" srcOrd="1" destOrd="0" presId="urn:microsoft.com/office/officeart/2005/8/layout/list1"/>
    <dgm:cxn modelId="{91BC7BB1-C512-4C51-81F5-75F03E3A8249}" srcId="{94729D8A-0F2C-415C-BFFA-E59F15728CC6}" destId="{22EA51F4-0E89-43FC-95DA-C2789681A37B}" srcOrd="0" destOrd="0" parTransId="{20039D56-9AD3-4045-933E-7E895F3F35DE}" sibTransId="{B03ED71A-10D0-4864-A5E3-01F4AA860948}"/>
    <dgm:cxn modelId="{7AB9B8E2-D7D3-4C8E-B561-A85D65AEC5C0}" srcId="{94729D8A-0F2C-415C-BFFA-E59F15728CC6}" destId="{C136A8B8-4522-4F89-A867-6FB4AA2D1D2D}" srcOrd="1" destOrd="0" parTransId="{E17C8B54-97AF-4ABD-BF54-392991156A00}" sibTransId="{32A205F2-D53D-4664-8FD5-5E3D38E110A7}"/>
    <dgm:cxn modelId="{A1F793FB-B1B3-407F-9A99-29A6943995DA}" srcId="{94729D8A-0F2C-415C-BFFA-E59F15728CC6}" destId="{39897BDC-44FA-4D7F-98ED-5DEF0A2301C0}" srcOrd="2" destOrd="0" parTransId="{A8C90EDC-4E78-40F7-A530-68F4CD24D7E2}" sibTransId="{47AB7C1D-63B6-4149-8845-D15464DA3EAA}"/>
    <dgm:cxn modelId="{23C1D3FF-7207-4C1A-B952-C7182A83FED3}" type="presOf" srcId="{39897BDC-44FA-4D7F-98ED-5DEF0A2301C0}" destId="{6A978072-D141-4990-94B7-167B31DEE9BF}" srcOrd="0" destOrd="0" presId="urn:microsoft.com/office/officeart/2005/8/layout/list1"/>
    <dgm:cxn modelId="{9478F584-D2E3-4F76-ACFF-CBA652FD2FA1}" type="presParOf" srcId="{98A3FF57-18A9-4F7D-A526-03498159C5B6}" destId="{0F50324F-9F65-4949-8407-D911514C2A43}" srcOrd="0" destOrd="0" presId="urn:microsoft.com/office/officeart/2005/8/layout/list1"/>
    <dgm:cxn modelId="{03356E5F-5EE9-49B0-86DA-81B7EC867DE4}" type="presParOf" srcId="{0F50324F-9F65-4949-8407-D911514C2A43}" destId="{A8F38F52-FEBF-4C92-A9B8-1497A778B1AD}" srcOrd="0" destOrd="0" presId="urn:microsoft.com/office/officeart/2005/8/layout/list1"/>
    <dgm:cxn modelId="{DFA30F1E-F15A-4F6E-82E6-4B69AA3F516A}" type="presParOf" srcId="{0F50324F-9F65-4949-8407-D911514C2A43}" destId="{E697129E-E14D-43D7-8D4C-5F4162B2B72D}" srcOrd="1" destOrd="0" presId="urn:microsoft.com/office/officeart/2005/8/layout/list1"/>
    <dgm:cxn modelId="{F12A174D-6D29-4348-8157-628633290FD8}" type="presParOf" srcId="{98A3FF57-18A9-4F7D-A526-03498159C5B6}" destId="{53620B50-8FAE-4136-AECC-FA12B497F22A}" srcOrd="1" destOrd="0" presId="urn:microsoft.com/office/officeart/2005/8/layout/list1"/>
    <dgm:cxn modelId="{6C5B79CA-F698-4999-A6F5-BF71F3BA78B5}" type="presParOf" srcId="{98A3FF57-18A9-4F7D-A526-03498159C5B6}" destId="{B48B0056-5048-46B0-92DA-26E73B9D6BBD}" srcOrd="2" destOrd="0" presId="urn:microsoft.com/office/officeart/2005/8/layout/list1"/>
    <dgm:cxn modelId="{A53C1D79-EC24-47F5-A093-DA0A04CF230C}" type="presParOf" srcId="{98A3FF57-18A9-4F7D-A526-03498159C5B6}" destId="{145D1C9A-3661-4F1A-B9A1-9AA660F5C519}" srcOrd="3" destOrd="0" presId="urn:microsoft.com/office/officeart/2005/8/layout/list1"/>
    <dgm:cxn modelId="{3A74F0D3-381F-4B80-8CAF-68D037C095A0}" type="presParOf" srcId="{98A3FF57-18A9-4F7D-A526-03498159C5B6}" destId="{8E053FAC-51B7-4B6E-896D-7C69C5A6D73F}" srcOrd="4" destOrd="0" presId="urn:microsoft.com/office/officeart/2005/8/layout/list1"/>
    <dgm:cxn modelId="{FD6C7B0E-135F-414B-AEC8-ADA3186177D1}" type="presParOf" srcId="{8E053FAC-51B7-4B6E-896D-7C69C5A6D73F}" destId="{29800FCD-EB2D-41C9-8992-4A4A67BAC9F9}" srcOrd="0" destOrd="0" presId="urn:microsoft.com/office/officeart/2005/8/layout/list1"/>
    <dgm:cxn modelId="{8E5394CF-A491-40B7-92DF-04FFB5447797}" type="presParOf" srcId="{8E053FAC-51B7-4B6E-896D-7C69C5A6D73F}" destId="{03065C29-2052-4FDC-AEEB-65F2D0FAC244}" srcOrd="1" destOrd="0" presId="urn:microsoft.com/office/officeart/2005/8/layout/list1"/>
    <dgm:cxn modelId="{D727C938-4321-41B2-A08B-19CD59D8F9FC}" type="presParOf" srcId="{98A3FF57-18A9-4F7D-A526-03498159C5B6}" destId="{C4844AE6-7D04-46B7-8E14-6FDB0660E018}" srcOrd="5" destOrd="0" presId="urn:microsoft.com/office/officeart/2005/8/layout/list1"/>
    <dgm:cxn modelId="{20BA151F-5C43-430C-9C85-8481AE5E726F}" type="presParOf" srcId="{98A3FF57-18A9-4F7D-A526-03498159C5B6}" destId="{76D5807C-134D-4499-B17B-676CA2FF92F9}" srcOrd="6" destOrd="0" presId="urn:microsoft.com/office/officeart/2005/8/layout/list1"/>
    <dgm:cxn modelId="{FEDEDDE4-F5BB-4811-B960-F5F5DB413815}" type="presParOf" srcId="{98A3FF57-18A9-4F7D-A526-03498159C5B6}" destId="{407A3AB4-225E-45C0-AC8E-3D394CF9AB45}" srcOrd="7" destOrd="0" presId="urn:microsoft.com/office/officeart/2005/8/layout/list1"/>
    <dgm:cxn modelId="{8FFB82A3-26A9-40EA-ADFA-691ABBCDDF16}" type="presParOf" srcId="{98A3FF57-18A9-4F7D-A526-03498159C5B6}" destId="{55A6ED6D-DDB3-4C5B-97B5-F08C7C6EC00A}" srcOrd="8" destOrd="0" presId="urn:microsoft.com/office/officeart/2005/8/layout/list1"/>
    <dgm:cxn modelId="{731ABF76-8500-42D5-A117-86969D2A5068}" type="presParOf" srcId="{55A6ED6D-DDB3-4C5B-97B5-F08C7C6EC00A}" destId="{6A978072-D141-4990-94B7-167B31DEE9BF}" srcOrd="0" destOrd="0" presId="urn:microsoft.com/office/officeart/2005/8/layout/list1"/>
    <dgm:cxn modelId="{BF2BA9F3-1575-42DD-8623-CE463B3C4E33}" type="presParOf" srcId="{55A6ED6D-DDB3-4C5B-97B5-F08C7C6EC00A}" destId="{F4D573B7-7CE2-4597-9428-F58425E12BA8}" srcOrd="1" destOrd="0" presId="urn:microsoft.com/office/officeart/2005/8/layout/list1"/>
    <dgm:cxn modelId="{1B89C840-7BD0-4E07-9338-20B875E042EB}" type="presParOf" srcId="{98A3FF57-18A9-4F7D-A526-03498159C5B6}" destId="{7C192650-93A3-48DF-8F74-247B2126F892}" srcOrd="9" destOrd="0" presId="urn:microsoft.com/office/officeart/2005/8/layout/list1"/>
    <dgm:cxn modelId="{8807A574-D700-49B9-B537-971AD93B5296}" type="presParOf" srcId="{98A3FF57-18A9-4F7D-A526-03498159C5B6}" destId="{D93CE173-2406-4A10-9A17-54C7251675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B0056-5048-46B0-92DA-26E73B9D6BBD}">
      <dsp:nvSpPr>
        <dsp:cNvPr id="0" name=""/>
        <dsp:cNvSpPr/>
      </dsp:nvSpPr>
      <dsp:spPr>
        <a:xfrm>
          <a:off x="0" y="803401"/>
          <a:ext cx="6971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7129E-E14D-43D7-8D4C-5F4162B2B72D}">
      <dsp:nvSpPr>
        <dsp:cNvPr id="0" name=""/>
        <dsp:cNvSpPr/>
      </dsp:nvSpPr>
      <dsp:spPr>
        <a:xfrm>
          <a:off x="280913" y="82915"/>
          <a:ext cx="5078252" cy="920051"/>
        </a:xfrm>
        <a:prstGeom prst="roundRect">
          <a:avLst/>
        </a:prstGeom>
        <a:solidFill>
          <a:srgbClr val="EE68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457" tIns="0" rIns="18445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Региональные исследования (регион – по выбору студента)</a:t>
          </a:r>
        </a:p>
      </dsp:txBody>
      <dsp:txXfrm>
        <a:off x="325826" y="127828"/>
        <a:ext cx="4988426" cy="830225"/>
      </dsp:txXfrm>
    </dsp:sp>
    <dsp:sp modelId="{76D5807C-134D-4499-B17B-676CA2FF92F9}">
      <dsp:nvSpPr>
        <dsp:cNvPr id="0" name=""/>
        <dsp:cNvSpPr/>
      </dsp:nvSpPr>
      <dsp:spPr>
        <a:xfrm>
          <a:off x="0" y="2202265"/>
          <a:ext cx="6971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65C29-2052-4FDC-AEEB-65F2D0FAC244}">
      <dsp:nvSpPr>
        <dsp:cNvPr id="0" name=""/>
        <dsp:cNvSpPr/>
      </dsp:nvSpPr>
      <dsp:spPr>
        <a:xfrm>
          <a:off x="278250" y="1342496"/>
          <a:ext cx="5083579" cy="1145423"/>
        </a:xfrm>
        <a:prstGeom prst="roundRect">
          <a:avLst/>
        </a:prstGeom>
        <a:solidFill>
          <a:srgbClr val="E941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457" tIns="0" rIns="18445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Международные отношения, дипломатия</a:t>
          </a:r>
        </a:p>
      </dsp:txBody>
      <dsp:txXfrm>
        <a:off x="334165" y="1398411"/>
        <a:ext cx="4971749" cy="1033593"/>
      </dsp:txXfrm>
    </dsp:sp>
    <dsp:sp modelId="{D93CE173-2406-4A10-9A17-54C7251675DB}">
      <dsp:nvSpPr>
        <dsp:cNvPr id="0" name=""/>
        <dsp:cNvSpPr/>
      </dsp:nvSpPr>
      <dsp:spPr>
        <a:xfrm>
          <a:off x="0" y="3559739"/>
          <a:ext cx="6971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573B7-7CE2-4597-9428-F58425E12BA8}">
      <dsp:nvSpPr>
        <dsp:cNvPr id="0" name=""/>
        <dsp:cNvSpPr/>
      </dsp:nvSpPr>
      <dsp:spPr>
        <a:xfrm>
          <a:off x="287294" y="2728077"/>
          <a:ext cx="5065492" cy="1104033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457" tIns="0" rIns="18445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Лингвистическая подготовка (2 языка)</a:t>
          </a:r>
        </a:p>
      </dsp:txBody>
      <dsp:txXfrm>
        <a:off x="341188" y="2781971"/>
        <a:ext cx="4957704" cy="99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56CB1-1CEA-41F1-BBCC-BA9A4F6A7F9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E63BB-1FF3-4523-AD9A-5A0D504A4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5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DD83C-279F-4F95-9439-CB60428B7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B3C121-28E3-42C8-B7E2-1B3D8996A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90CE9-6349-4FCC-8795-71675473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2A84E9-3070-4A14-8824-FEF86CA1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6783F2-CD23-420A-B746-E5C17333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3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69086-3623-4917-80D7-4C342968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73062F-4C03-4BAF-BFB2-9F11DE19F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6D49B0-E919-4ADD-A045-3A23797B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E0A8C9-6D9F-430B-AB6E-7ADB3A1F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A93E5D-737A-48CB-9AEE-9918BB73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2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ECF467-7138-4F5A-AB0A-BF337A7F6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391624-6FF6-45C8-9B50-47B844DC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CEE281-D7F3-4036-9789-853CFE75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B309DD-6A77-4A9D-A7AE-E728640A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81B953-5063-4E0E-BC2A-D49EABEF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0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982F9-CB8E-499B-BB3A-72878D62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61B1FC-0E59-49ED-A118-5748203D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C9F25-BCEF-43A4-988A-46A4D160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48F273-88E2-4F6C-BF93-C0DBAD2C2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8FD9D1-AE31-4B98-8306-13FEBE0E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9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07BB6-D552-4E86-93F8-462D1A78D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2C7838-9058-4C0C-B1A4-5740F248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CB0969-131F-487B-A09A-A938E039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F73828-D05B-4466-908B-A64BCB51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74786-1FD0-4379-A984-350CF598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2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F129-0FC2-4E0C-BBE3-2549561D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432976-E506-437C-813C-ED1A00718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D5C444-A0E2-4F39-9A41-A4F9DEC7E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CDA945-D2A7-4EAA-BC6A-773B818A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3BD9C3-E535-49F6-81A1-AC90C571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7EFE0E-CF67-4C47-BA7C-E0A2F83C2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41D2E-2E23-416B-8091-1FDC7387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BA6710-BBD2-4BB3-8A81-4CA8DC428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70EB69-3358-451F-AC8C-ADED9149B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F2919F-29BE-49D9-8B78-9546D61ED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39932D-668A-416D-B1D5-CF6277E30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F759F5C-30E8-406A-A1F5-2A05882F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146FD9-2897-4336-9733-D18140E5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BA557B-6B5D-441F-8BA7-A37DADCE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42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290A2-03BB-48F2-AD64-4695FB32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FC1529-C977-4B10-80B5-47827BB8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3A8B48-1E6E-41E3-B9F0-C5E6BC80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F9D042-64F6-4763-90E6-09FF4236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6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9CEE14-0A98-4270-8F93-E958A83C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136B6-A9DC-4A48-91CD-FDA02A97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6367AA-690C-4CA6-97ED-A4AF0700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5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C0006-9088-4734-908D-9FC78805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3C6ADD-1666-4167-B8ED-BC7EBFDAC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D42DFC-D9D2-4DB9-8E69-4B2D4AA08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C3E8E4-9143-4778-829B-B78456BF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372DE6-11E7-463E-9C71-2F1214C7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84A7DB-92FC-48B0-994B-332EBB13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7A85A-0904-400E-B301-38E3E208F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C8790E-DA0F-48E3-9555-FAC9E45F4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777ED5-B1C7-4FCE-AA50-49A87E80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D2B9CD-1C3B-4415-B503-A5CF98DE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EF731A-FBBD-4324-A854-03FE10F4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4BCC79-698D-4D3D-BE66-358ED86D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12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EE6D5-DE5E-43EE-9CE4-F3B338EB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96C6D4-5D41-4959-90FA-66AE3DA4F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80A5FD-77D0-4A3D-8CFE-CFAD334EC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C4B6-5C68-4B00-8F5A-5549D325B10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B78D5-F4B8-43B7-99CB-86D06561E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9758B-0D13-44BC-901B-DAC310277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81FB-65E5-43F6-8EBD-0224FE41C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4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0.jpeg" Type="http://schemas.openxmlformats.org/officeDocument/2006/relationships/image"/><Relationship Id="rId5" Target="../media/image29.jpeg" Type="http://schemas.openxmlformats.org/officeDocument/2006/relationships/image"/><Relationship Id="rId4" Target="../media/image28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7" Target="../media/image33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2.png" Type="http://schemas.openxmlformats.org/officeDocument/2006/relationships/image"/><Relationship Id="rId5" Target="../media/image31.png" Type="http://schemas.openxmlformats.org/officeDocument/2006/relationships/image"/><Relationship Id="rId4" Target="mailto:gumanitarii.priem@urfu.ru" TargetMode="External" Type="http://schemas.openxmlformats.org/officeDocument/2006/relationships/hyperlink"/></Relationships>
</file>

<file path=ppt/slides/_rels/slide2.xml.rels><?xml version="1.0" encoding="UTF-8" standalone="yes" ?><Relationships xmlns="http://schemas.openxmlformats.org/package/2006/relationships"><Relationship Id="rId8" Target="../media/image2.jpeg" Type="http://schemas.openxmlformats.org/officeDocument/2006/relationships/image"/><Relationship Id="rId3" Target="../diagrams/layout1.xml" Type="http://schemas.openxmlformats.org/officeDocument/2006/relationships/diagramLayout"/><Relationship Id="rId7" Target="../media/image1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/Relationships>
</file>

<file path=ppt/slides/_rels/slide3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3" Target="../media/image2.jpeg" Type="http://schemas.openxmlformats.org/officeDocument/2006/relationships/image"/><Relationship Id="rId7" Target="../media/image6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5.jpeg" Type="http://schemas.openxmlformats.org/officeDocument/2006/relationships/image"/><Relationship Id="rId5" Target="../media/image4.jpeg" Type="http://schemas.openxmlformats.org/officeDocument/2006/relationships/image"/><Relationship Id="rId4" Target="../media/image3.jpeg" Type="http://schemas.openxmlformats.org/officeDocument/2006/relationships/image"/><Relationship Id="rId9" Target="../media/image8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7" Target="../media/image12.sv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1.png" Type="http://schemas.openxmlformats.org/officeDocument/2006/relationships/image"/><Relationship Id="rId5" Target="../media/image10.svg" Type="http://schemas.openxmlformats.org/officeDocument/2006/relationships/image"/><Relationship Id="rId4" Target="../media/image9.pn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7" Target="../media/image1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5.jpeg" Type="http://schemas.openxmlformats.org/officeDocument/2006/relationships/image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8" Target="../media/image2.jpeg" Type="http://schemas.openxmlformats.org/officeDocument/2006/relationships/image"/><Relationship Id="rId3" Target="../media/image20.png" Type="http://schemas.openxmlformats.org/officeDocument/2006/relationships/image"/><Relationship Id="rId7" Target="../media/image24.pn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3.svg" Type="http://schemas.openxmlformats.org/officeDocument/2006/relationships/image"/><Relationship Id="rId5" Target="../media/image22.png" Type="http://schemas.openxmlformats.org/officeDocument/2006/relationships/image"/><Relationship Id="rId4" Target="../media/image21.sv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418" y="2122487"/>
            <a:ext cx="11483163" cy="1536624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 sz="3000"/>
            </a:pPr>
            <a:r>
              <a:rPr lang="ru-RU" sz="40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Образовательная программа</a:t>
            </a:r>
            <a:br>
              <a:rPr lang="ru-RU" sz="40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br>
              <a:rPr lang="ru-RU" sz="66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ru-RU" sz="4000" b="1" cap="all" dirty="0">
                <a:solidFill>
                  <a:srgbClr val="7030A0"/>
                </a:solidFill>
                <a:latin typeface="Bookman Old Style" panose="02050604050505020204" pitchFamily="18" charset="0"/>
              </a:rPr>
              <a:t>Зарубежное комплексное регионоведение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FC0925-CF58-4C6A-837A-6D81417C1431}"/>
              </a:ext>
            </a:extLst>
          </p:cNvPr>
          <p:cNvSpPr/>
          <p:nvPr/>
        </p:nvSpPr>
        <p:spPr>
          <a:xfrm>
            <a:off x="244444" y="4996768"/>
            <a:ext cx="1139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200" b="1" dirty="0"/>
              <a:t>Направление подготовки </a:t>
            </a:r>
          </a:p>
          <a:p>
            <a:pPr lvl="1" algn="ctr"/>
            <a:r>
              <a:rPr lang="ru-RU" sz="3200" b="1" dirty="0"/>
              <a:t>41.04.01 «Зарубежное регионоведение»</a:t>
            </a:r>
          </a:p>
          <a:p>
            <a:pPr lvl="1" algn="ctr"/>
            <a:r>
              <a:rPr lang="ru-RU" sz="3200" b="1" dirty="0"/>
              <a:t>Уровень - магистратура</a:t>
            </a:r>
          </a:p>
        </p:txBody>
      </p:sp>
    </p:spTree>
    <p:extLst>
      <p:ext uri="{BB962C8B-B14F-4D97-AF65-F5344CB8AC3E}">
        <p14:creationId xmlns:p14="http://schemas.microsoft.com/office/powerpoint/2010/main" val="359910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2641EB4-30B7-4C7C-AEBD-EB00373BE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835" b="16165"/>
          <a:stretch/>
        </p:blipFill>
        <p:spPr>
          <a:xfrm>
            <a:off x="0" y="-226234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12C12-3E2E-49F7-9D59-452E011E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Присоединяйся!</a:t>
            </a:r>
            <a:endParaRPr lang="en-US" sz="36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FF4CED1-B62B-4A42-ADA5-C61E9A9019C2}"/>
              </a:ext>
            </a:extLst>
          </p:cNvPr>
          <p:cNvSpPr txBox="1"/>
          <p:nvPr/>
        </p:nvSpPr>
        <p:spPr>
          <a:xfrm>
            <a:off x="175023" y="543208"/>
            <a:ext cx="118208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Лекции иностранных преподавателей</a:t>
            </a:r>
          </a:p>
          <a:p>
            <a:r>
              <a:rPr lang="ru-RU" alt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Встречи с политическими деятелями, дипломатами, бизнесменами и др.</a:t>
            </a:r>
          </a:p>
          <a:p>
            <a:r>
              <a:rPr lang="ru-RU" alt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Научные конференции</a:t>
            </a:r>
          </a:p>
          <a:p>
            <a:r>
              <a:rPr lang="ru-RU" alt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Зарубежные стажировки</a:t>
            </a:r>
          </a:p>
          <a:p>
            <a:r>
              <a:rPr lang="ru-RU" alt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Программы двух дипломов</a:t>
            </a:r>
          </a:p>
          <a:p>
            <a:r>
              <a:rPr lang="ru-RU" altLang="ru-RU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Участие в стипендиальных программах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74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CB593EA-2F98-479F-B4C4-F366571FA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E60268-7605-48EE-B167-BB0C4D2FD2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4" r="39569" b="-3"/>
          <a:stretch/>
        </p:blipFill>
        <p:spPr>
          <a:xfrm>
            <a:off x="20" y="10"/>
            <a:ext cx="2970445" cy="338326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9C2B56-9E2A-4B53-B7E8-E27C791F3A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28" r="21925" b="4"/>
          <a:stretch/>
        </p:blipFill>
        <p:spPr>
          <a:xfrm>
            <a:off x="3072956" y="10"/>
            <a:ext cx="2970465" cy="338326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8FB87EE-0573-41EB-AE69-2924AEA04B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78" r="27546" b="4"/>
          <a:stretch/>
        </p:blipFill>
        <p:spPr>
          <a:xfrm>
            <a:off x="6145909" y="10"/>
            <a:ext cx="2971800" cy="338326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75A301D-327E-441E-A998-E62BF21C9D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291" r="22075" b="-3"/>
          <a:stretch/>
        </p:blipFill>
        <p:spPr>
          <a:xfrm>
            <a:off x="9220200" y="10"/>
            <a:ext cx="2971800" cy="338326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A8CBA9-6AB5-40A2-88CA-54D1808305E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8777" r="-1" b="7052"/>
          <a:stretch/>
        </p:blipFill>
        <p:spPr>
          <a:xfrm>
            <a:off x="-1018" y="3474720"/>
            <a:ext cx="6044438" cy="33832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9BEB6D0-9E4E-4221-93D1-74ABECEE9E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5910" y="3474720"/>
            <a:ext cx="6046090" cy="3383281"/>
          </a:xfrm>
          <a:prstGeom prst="rect">
            <a:avLst/>
          </a:prstGeom>
          <a:solidFill>
            <a:srgbClr val="625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AC5F4-A047-4882-AD7B-47D69DDB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653" y="3799272"/>
            <a:ext cx="5193748" cy="63712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FFFF"/>
                </a:solidFill>
              </a:rPr>
              <a:t>41.04.01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EA77FE-E8FE-40E4-9C69-C69B0DAB9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648" y="4510585"/>
            <a:ext cx="5366610" cy="1758732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Bookman Old Style" panose="02050604050505020204" pitchFamily="18" charset="0"/>
              </a:rPr>
              <a:t>Зарубежное комплексное регионоведение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1112132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203067EE-86BD-441E-B1CA-72693607E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965" y="4836399"/>
            <a:ext cx="4373035" cy="2024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9C91688E-68FA-495E-8002-57D76BAF7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6624A2B0-5FC8-4B78-8FE0-EB30E198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443" y="603562"/>
            <a:ext cx="9073008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3000"/>
            </a:pPr>
            <a:r>
              <a:rPr lang="ru-RU" b="1">
                <a:solidFill>
                  <a:srgbClr val="611C6F"/>
                </a:solidFill>
                <a:latin typeface="+mn-lt"/>
              </a:rPr>
              <a:t>ЗАРУБЕЖНОЕ РЕГИОНОВЕДЕНИЕ</a:t>
            </a:r>
            <a:r>
              <a:rPr lang="ru-RU" b="1" dirty="0">
                <a:solidFill>
                  <a:srgbClr val="611C6F"/>
                </a:solidFill>
                <a:latin typeface="+mn-lt"/>
              </a:rPr>
              <a:t>: </a:t>
            </a:r>
            <a:br>
              <a:rPr lang="ru-RU" b="1" dirty="0">
                <a:solidFill>
                  <a:srgbClr val="611C6F"/>
                </a:solidFill>
                <a:latin typeface="+mn-lt"/>
              </a:rPr>
            </a:br>
            <a:r>
              <a:rPr lang="ru-RU" sz="3000" b="1" dirty="0">
                <a:solidFill>
                  <a:srgbClr val="611C6F"/>
                </a:solidFill>
                <a:latin typeface="+mn-lt"/>
              </a:rPr>
              <a:t>контакты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00BC812-78F8-43C5-9275-D6AD8D32D3F0}"/>
              </a:ext>
            </a:extLst>
          </p:cNvPr>
          <p:cNvSpPr/>
          <p:nvPr/>
        </p:nvSpPr>
        <p:spPr>
          <a:xfrm rot="10800000" flipV="1">
            <a:off x="850374" y="3823679"/>
            <a:ext cx="43730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E9410C"/>
                </a:solidFill>
                <a:ea typeface="Calibri Light"/>
                <a:cs typeface="Calibri Light"/>
                <a:sym typeface="Calibri Light"/>
              </a:rPr>
              <a:t>Отборочная комиссия УГИ:</a:t>
            </a:r>
            <a:endParaRPr lang="en-US" sz="2000" b="1" dirty="0">
              <a:solidFill>
                <a:srgbClr val="E9410C"/>
              </a:solidFill>
              <a:ea typeface="Calibri Light"/>
              <a:cs typeface="Calibri Light"/>
              <a:sym typeface="Calibri Light"/>
            </a:endParaRPr>
          </a:p>
          <a:p>
            <a:r>
              <a:rPr lang="ru-RU" sz="2000" b="1" dirty="0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Ленина, 51, ауд. 207</a:t>
            </a:r>
          </a:p>
          <a:p>
            <a:r>
              <a:rPr lang="ru-RU" sz="2000" b="1" dirty="0">
                <a:solidFill>
                  <a:srgbClr val="611C6F"/>
                </a:solidFill>
                <a:cs typeface="Calibri Light"/>
              </a:rPr>
              <a:t>Горячая линия для абитуриентов УГИ </a:t>
            </a:r>
          </a:p>
          <a:p>
            <a:r>
              <a:rPr lang="ru-RU" sz="2000" b="1" dirty="0">
                <a:solidFill>
                  <a:srgbClr val="611C6F"/>
                </a:solidFill>
                <a:cs typeface="Calibri Light"/>
              </a:rPr>
              <a:t>+7-905-800-35-95</a:t>
            </a:r>
            <a:r>
              <a:rPr lang="ru-RU" sz="2000" dirty="0"/>
              <a:t>​</a:t>
            </a:r>
          </a:p>
          <a:p>
            <a:r>
              <a:rPr lang="ru-RU" sz="2000" b="1" dirty="0">
                <a:solidFill>
                  <a:srgbClr val="611C6F"/>
                </a:solidFill>
                <a:cs typeface="Calibri Light"/>
              </a:rPr>
              <a:t>А также вас ответят по номерам:</a:t>
            </a:r>
          </a:p>
          <a:p>
            <a:r>
              <a:rPr lang="ru-RU" sz="2000" b="1" dirty="0">
                <a:solidFill>
                  <a:srgbClr val="611C6F"/>
                </a:solidFill>
                <a:cs typeface="Calibri Light"/>
              </a:rPr>
              <a:t>+7-912-605-78-52</a:t>
            </a:r>
          </a:p>
          <a:p>
            <a:r>
              <a:rPr lang="ru-RU" sz="2000" b="1" dirty="0">
                <a:solidFill>
                  <a:srgbClr val="611C6F"/>
                </a:solidFill>
                <a:cs typeface="Calibri Light"/>
              </a:rPr>
              <a:t>+7-965-500-45-05</a:t>
            </a:r>
          </a:p>
          <a:p>
            <a:r>
              <a:rPr lang="ru-RU" sz="2000" b="1" dirty="0">
                <a:solidFill>
                  <a:srgbClr val="611C6F"/>
                </a:solidFill>
                <a:cs typeface="Calibri Light"/>
              </a:rPr>
              <a:t>+7(343)389-97-30</a:t>
            </a:r>
          </a:p>
          <a:p>
            <a:r>
              <a:rPr lang="en-US" sz="2000" b="1" dirty="0">
                <a:solidFill>
                  <a:srgbClr val="611C6F"/>
                </a:solidFill>
                <a:cs typeface="Calibri Light"/>
                <a:sym typeface="Calibri Light"/>
                <a:hlinkClick r:id="rId4"/>
              </a:rPr>
              <a:t>gumanitarii.priem@urfu.ru</a:t>
            </a:r>
            <a:endParaRPr lang="ru-RU" sz="2000" b="1" dirty="0">
              <a:solidFill>
                <a:srgbClr val="611C6F"/>
              </a:solidFill>
              <a:cs typeface="Calibri Light"/>
              <a:sym typeface="Calibri Light"/>
            </a:endParaRPr>
          </a:p>
          <a:p>
            <a:endParaRPr lang="ru-RU" sz="2400" b="1" dirty="0">
              <a:solidFill>
                <a:srgbClr val="611C6F"/>
              </a:solidFill>
              <a:ea typeface="Calibri Light"/>
              <a:cs typeface="Calibri Light"/>
              <a:sym typeface="Calibri Ligh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2169622-BE70-411A-AA7F-E1E1C7BD600A}"/>
              </a:ext>
            </a:extLst>
          </p:cNvPr>
          <p:cNvSpPr/>
          <p:nvPr/>
        </p:nvSpPr>
        <p:spPr>
          <a:xfrm>
            <a:off x="6330212" y="2562026"/>
            <a:ext cx="3645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" sz="2400" b="1" dirty="0">
                <a:solidFill>
                  <a:srgbClr val="611C6F"/>
                </a:solidFill>
              </a:rPr>
              <a:t>https://vk.com/regionurfu</a:t>
            </a:r>
          </a:p>
        </p:txBody>
      </p:sp>
      <p:pic>
        <p:nvPicPr>
          <p:cNvPr id="4100" name="Picture 4" descr="ÐÐ°ÑÑÐ¸Ð½ÐºÐ¸ Ð¿Ð¾ Ð·Ð°Ð¿ÑÐ¾ÑÑ instagram logo">
            <a:extLst>
              <a:ext uri="{FF2B5EF4-FFF2-40B4-BE49-F238E27FC236}">
                <a16:creationId xmlns:a16="http://schemas.microsoft.com/office/drawing/2014/main" id="{5B087D08-D7DB-4671-B9AB-11CDAD69A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94" y="3266739"/>
            <a:ext cx="47667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Ð°ÑÑÐ¸Ð½ÐºÐ¸ Ð¿Ð¾ Ð·Ð°Ð¿ÑÐ¾ÑÑ vk logo">
            <a:extLst>
              <a:ext uri="{FF2B5EF4-FFF2-40B4-BE49-F238E27FC236}">
                <a16:creationId xmlns:a16="http://schemas.microsoft.com/office/drawing/2014/main" id="{CBA62F01-9F52-4F34-9D7E-6E4CF0267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213" y="2592840"/>
            <a:ext cx="47667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37C95B-8C49-4BA4-8F90-2FF4511142AD}"/>
              </a:ext>
            </a:extLst>
          </p:cNvPr>
          <p:cNvSpPr/>
          <p:nvPr/>
        </p:nvSpPr>
        <p:spPr>
          <a:xfrm>
            <a:off x="6330212" y="3266739"/>
            <a:ext cx="55399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" sz="2400" b="1" dirty="0">
                <a:solidFill>
                  <a:srgbClr val="611C6F"/>
                </a:solidFill>
              </a:rPr>
              <a:t>https://www.instagram.com/region.urfu/</a:t>
            </a:r>
            <a:endParaRPr lang="ru-RU" sz="2400" b="1" dirty="0">
              <a:solidFill>
                <a:srgbClr val="611C6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611C6F"/>
              </a:solidFill>
              <a:cs typeface="Calibri Ligh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11C6F"/>
                </a:solidFill>
                <a:cs typeface="Calibri Light"/>
              </a:rPr>
              <a:t>https://programs.edu.urfu.ru/ru/9882/</a:t>
            </a:r>
            <a:endParaRPr lang="ru-RU" sz="2400" b="1" dirty="0">
              <a:solidFill>
                <a:srgbClr val="611C6F"/>
              </a:solidFill>
              <a:cs typeface="Calibri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611C6F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687B689-B333-479D-9867-1913832D9B7B}"/>
              </a:ext>
            </a:extLst>
          </p:cNvPr>
          <p:cNvSpPr/>
          <p:nvPr/>
        </p:nvSpPr>
        <p:spPr>
          <a:xfrm>
            <a:off x="5632448" y="1997839"/>
            <a:ext cx="344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E9410C"/>
                </a:solidFill>
              </a:rPr>
              <a:t>Мы в социальных сетях: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9A32BD8-233A-4D5B-B856-E004CE34B716}"/>
              </a:ext>
            </a:extLst>
          </p:cNvPr>
          <p:cNvSpPr/>
          <p:nvPr/>
        </p:nvSpPr>
        <p:spPr>
          <a:xfrm>
            <a:off x="850373" y="1852421"/>
            <a:ext cx="4032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E9410C"/>
                </a:solidFill>
                <a:ea typeface="Calibri Light"/>
                <a:cs typeface="Calibri Light"/>
                <a:sym typeface="Calibri Light"/>
              </a:rPr>
              <a:t>Официальный сайт УГИ: </a:t>
            </a:r>
            <a:r>
              <a:rPr lang="en-US" sz="2400" b="1" dirty="0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urgi.urfu.ru</a:t>
            </a:r>
          </a:p>
          <a:p>
            <a:pPr lvl="0"/>
            <a:r>
              <a:rPr lang="ru-RU" sz="2400" b="1" dirty="0">
                <a:solidFill>
                  <a:srgbClr val="E9410C"/>
                </a:solidFill>
                <a:ea typeface="Calibri Light"/>
                <a:cs typeface="Calibri Light"/>
                <a:sym typeface="Calibri Light"/>
              </a:rPr>
              <a:t>Раздел для абитуриентов «Как поступить?»:</a:t>
            </a:r>
          </a:p>
          <a:p>
            <a:pPr lvl="0"/>
            <a:r>
              <a:rPr lang="en-US" sz="2400" b="1" dirty="0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urgi.urfu.ru/</a:t>
            </a:r>
            <a:r>
              <a:rPr lang="en-US" sz="2400" b="1" dirty="0" err="1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ru</a:t>
            </a:r>
            <a:r>
              <a:rPr lang="en-US" sz="2400" b="1" dirty="0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/</a:t>
            </a:r>
            <a:r>
              <a:rPr lang="en-US" sz="2400" b="1" dirty="0" err="1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kak-postupit</a:t>
            </a:r>
            <a:r>
              <a:rPr lang="en-US" sz="2400" b="1" dirty="0">
                <a:solidFill>
                  <a:srgbClr val="611C6F"/>
                </a:solidFill>
                <a:ea typeface="Calibri Light"/>
                <a:cs typeface="Calibri Light"/>
                <a:sym typeface="Calibri Light"/>
              </a:rPr>
              <a:t>/</a:t>
            </a:r>
            <a:endParaRPr lang="ru-RU" sz="2400" b="1" dirty="0">
              <a:solidFill>
                <a:srgbClr val="611C6F"/>
              </a:solidFill>
              <a:ea typeface="Calibri Light"/>
              <a:cs typeface="Calibri Light"/>
              <a:sym typeface="Calibri Light"/>
            </a:endParaRPr>
          </a:p>
          <a:p>
            <a:pPr lvl="0"/>
            <a:endParaRPr lang="ru-RU" sz="2400" b="1" dirty="0">
              <a:solidFill>
                <a:srgbClr val="611C6F"/>
              </a:solidFill>
              <a:ea typeface="Calibri Light"/>
              <a:cs typeface="Calibri Light"/>
              <a:sym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72634D-3B9B-A840-ACD9-0C82746FA13B}"/>
              </a:ext>
            </a:extLst>
          </p:cNvPr>
          <p:cNvSpPr txBox="1"/>
          <p:nvPr/>
        </p:nvSpPr>
        <p:spPr>
          <a:xfrm>
            <a:off x="5691140" y="4550646"/>
            <a:ext cx="392556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E9410C"/>
                </a:solidFill>
              </a:rPr>
              <a:t>Наши контакты: </a:t>
            </a:r>
          </a:p>
          <a:p>
            <a:r>
              <a:rPr lang="ru-RU" sz="2400" b="1" dirty="0">
                <a:solidFill>
                  <a:srgbClr val="611C6F"/>
                </a:solidFill>
                <a:cs typeface="Calibri Light"/>
              </a:rPr>
              <a:t>Тургенева, 4, ауд. 390</a:t>
            </a:r>
          </a:p>
          <a:p>
            <a:r>
              <a:rPr lang="ru-RU" sz="2400" b="1" dirty="0">
                <a:solidFill>
                  <a:srgbClr val="611C6F"/>
                </a:solidFill>
                <a:cs typeface="Calibri Light"/>
              </a:rPr>
              <a:t>тел.: +7 (343) 389-94-64</a:t>
            </a:r>
            <a:br>
              <a:rPr lang="ru-RU" sz="2400" b="1" dirty="0">
                <a:solidFill>
                  <a:srgbClr val="611C6F"/>
                </a:solidFill>
                <a:cs typeface="Calibri Light"/>
              </a:rPr>
            </a:br>
            <a:r>
              <a:rPr lang="en-US" sz="2400" b="1" dirty="0">
                <a:solidFill>
                  <a:srgbClr val="0070C0"/>
                </a:solidFill>
                <a:cs typeface="Calibri Light"/>
              </a:rPr>
              <a:t>j.p.ivanova@urfu.ru</a:t>
            </a:r>
            <a:endParaRPr lang="ru-RU" sz="2400" b="1" dirty="0">
              <a:solidFill>
                <a:srgbClr val="0070C0"/>
              </a:solidFill>
              <a:cs typeface="Calibri Light"/>
            </a:endParaRPr>
          </a:p>
          <a:p>
            <a:r>
              <a:rPr lang="en" sz="2400" b="1" dirty="0">
                <a:solidFill>
                  <a:schemeClr val="accent1"/>
                </a:solidFill>
                <a:cs typeface="Calibri Light"/>
              </a:rPr>
              <a:t>Alexander.Nesterov@urfu.ru </a:t>
            </a:r>
            <a:endParaRPr lang="ru-RU" sz="2400" b="1" dirty="0">
              <a:solidFill>
                <a:schemeClr val="accent1"/>
              </a:solidFill>
              <a:cs typeface="Calibri Light"/>
            </a:endParaRPr>
          </a:p>
          <a:p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413C05D-E981-476E-B7FC-9A3579B425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0880" y="3810655"/>
            <a:ext cx="501300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3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664867AE-DA2D-431D-BE23-57DAE7E7F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350396"/>
              </p:ext>
            </p:extLst>
          </p:nvPr>
        </p:nvGraphicFramePr>
        <p:xfrm>
          <a:off x="216852" y="2462544"/>
          <a:ext cx="6971599" cy="408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522" y="674672"/>
            <a:ext cx="8652469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 sz="3000"/>
            </a:pPr>
            <a:r>
              <a:rPr lang="ru-RU" sz="3600" b="1" dirty="0">
                <a:solidFill>
                  <a:srgbClr val="7030A0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Зарубежное комплексное регионоведение</a:t>
            </a:r>
            <a:br>
              <a:rPr lang="ru-RU" sz="4000" b="1" dirty="0">
                <a:solidFill>
                  <a:srgbClr val="E9410C"/>
                </a:solidFill>
                <a:latin typeface="+mn-lt"/>
              </a:rPr>
            </a:br>
            <a:endParaRPr lang="ru-RU" sz="4000" b="1" dirty="0">
              <a:solidFill>
                <a:srgbClr val="E9410C"/>
              </a:solidFill>
              <a:latin typeface="+mn-lt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FFE4CEC-6310-8A4C-9AF2-DBC5421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943" y="1239094"/>
            <a:ext cx="915964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dirty="0"/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Уникальная программа, которая позволяет совместить знания в области региональных исследований, международных отношений и лингвистическую подготовку.</a:t>
            </a:r>
          </a:p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F032AF-37F5-45E3-98F3-C0DF8308B63A}"/>
              </a:ext>
            </a:extLst>
          </p:cNvPr>
          <p:cNvSpPr txBox="1"/>
          <p:nvPr/>
        </p:nvSpPr>
        <p:spPr>
          <a:xfrm>
            <a:off x="7251825" y="2462544"/>
            <a:ext cx="45564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Строим мосты между людьми из разных стран.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Изучение языка профильного региона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Обучение в интернациональных группах.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Встречи с представителями международных общественных и экономических организаций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Лекции иностранных преподавателей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Постоянная практика языка на международных мероприятиях.</a:t>
            </a:r>
            <a:endParaRPr lang="ru-RU" dirty="0">
              <a:latin typeface="Verdan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01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523" y="593191"/>
            <a:ext cx="8020130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 sz="3000"/>
            </a:pPr>
            <a:r>
              <a:rPr lang="ru-RU" sz="3600" b="1" dirty="0">
                <a:solidFill>
                  <a:srgbClr val="7030A0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О программе</a:t>
            </a:r>
            <a:br>
              <a:rPr lang="ru-RU" sz="4000" b="1" dirty="0">
                <a:solidFill>
                  <a:srgbClr val="E9410C"/>
                </a:solidFill>
                <a:latin typeface="+mn-lt"/>
              </a:rPr>
            </a:br>
            <a:endParaRPr lang="ru-RU" sz="4000" b="1" dirty="0">
              <a:solidFill>
                <a:srgbClr val="E9410C"/>
              </a:solidFill>
              <a:latin typeface="+mn-lt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FFE4CEC-6310-8A4C-9AF2-DBC5421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49" y="1688526"/>
            <a:ext cx="1017463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Программа направлена на углубленное изучение актуальных вопросов социально-экономических и социально-политических особенностей стран региона специализации (Европа, Китай, Латинская Америка).</a:t>
            </a:r>
          </a:p>
          <a:p>
            <a:pPr algn="just"/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обязательно освоение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</a:rPr>
              <a:t>двух иностранных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языков, в том числе английского языка и языка изучаемого региона.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A5D6EB9-4B0E-4DAD-83B4-A1ED285C5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717" y="3962843"/>
            <a:ext cx="2419546" cy="241326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A2B2D40-5596-4976-B147-750ABF0C10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2104" y="3351775"/>
            <a:ext cx="3816427" cy="264589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8ABFBA-94ED-4438-BDDB-955AB1C16F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3959" y="3788670"/>
            <a:ext cx="2044439" cy="127042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C6D13A0-034F-4EBE-AD79-6F90E221F9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0312" y="5227387"/>
            <a:ext cx="2028086" cy="131428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3066501-B587-4BC1-BE6C-D4CE479D66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1895" y="5365546"/>
            <a:ext cx="1900680" cy="125764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8CB72D-9B44-4770-AE7A-C89A5587CE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2094" y="3779086"/>
            <a:ext cx="1989535" cy="1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8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522" y="593191"/>
            <a:ext cx="8661523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 sz="3000"/>
            </a:pPr>
            <a:r>
              <a:rPr lang="ru-RU" sz="3100" b="1" dirty="0">
                <a:solidFill>
                  <a:srgbClr val="7030A0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Модульный учебный план – возможность выбора индивидуальной образовательной траектории</a:t>
            </a:r>
            <a:br>
              <a:rPr lang="ru-RU" sz="4000" b="1" dirty="0">
                <a:solidFill>
                  <a:srgbClr val="E9410C"/>
                </a:solidFill>
                <a:latin typeface="+mn-lt"/>
              </a:rPr>
            </a:br>
            <a:endParaRPr lang="ru-RU" sz="4000" b="1" dirty="0">
              <a:solidFill>
                <a:srgbClr val="E9410C"/>
              </a:solidFill>
              <a:latin typeface="+mn-lt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FFE4CEC-6310-8A4C-9AF2-DBC5421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49" y="1688526"/>
            <a:ext cx="1017463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E49E3F-AA54-41D4-B7ED-00AEBD9549C3}"/>
              </a:ext>
            </a:extLst>
          </p:cNvPr>
          <p:cNvSpPr txBox="1"/>
          <p:nvPr/>
        </p:nvSpPr>
        <p:spPr>
          <a:xfrm>
            <a:off x="1020418" y="1830079"/>
            <a:ext cx="9714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u="sng" dirty="0">
                <a:solidFill>
                  <a:srgbClr val="7030A0"/>
                </a:solidFill>
              </a:rPr>
              <a:t>Основные модули/дисциплины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Профессиональная коммуникация (Иностранный язык международного общения, Иностранный язык профильного региона)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История и методология зарубежного регионоведения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Профильный регион в современном мире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Актуальные вопросы современных международных отношений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Проблемы региональной и национальной безопасности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Управление проектами и программами международного профиля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Региональная экономика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/>
              <a:t>Педагогика высшей школы</a:t>
            </a:r>
          </a:p>
          <a:p>
            <a:pPr marL="2960688" lvl="0"/>
            <a:r>
              <a:rPr lang="ru-RU" b="1" i="1" u="sng" dirty="0">
                <a:solidFill>
                  <a:srgbClr val="7030A0"/>
                </a:solidFill>
              </a:rPr>
              <a:t>Модули по выбору студента</a:t>
            </a:r>
          </a:p>
          <a:p>
            <a:pPr marL="2960688" lvl="0">
              <a:buFont typeface="Wingdings" panose="05000000000000000000" pitchFamily="2" charset="2"/>
              <a:buChar char="Ø"/>
            </a:pPr>
            <a:r>
              <a:rPr lang="ru-RU" dirty="0"/>
              <a:t>Теория и практика дипломатия</a:t>
            </a:r>
          </a:p>
          <a:p>
            <a:pPr marL="2960688" lvl="0">
              <a:buFont typeface="Wingdings" panose="05000000000000000000" pitchFamily="2" charset="2"/>
              <a:buChar char="Ø"/>
            </a:pPr>
            <a:r>
              <a:rPr lang="ru-RU" dirty="0"/>
              <a:t>Социально-демографические процессы в профильном регионе</a:t>
            </a:r>
          </a:p>
          <a:p>
            <a:pPr marL="2960688" lvl="0">
              <a:buFont typeface="Wingdings" panose="05000000000000000000" pitchFamily="2" charset="2"/>
              <a:buChar char="Ø"/>
            </a:pPr>
            <a:r>
              <a:rPr lang="ru-RU" dirty="0"/>
              <a:t>Мировая экономика </a:t>
            </a:r>
          </a:p>
          <a:p>
            <a:pPr marL="2960688" lvl="0">
              <a:buFont typeface="Wingdings" panose="05000000000000000000" pitchFamily="2" charset="2"/>
              <a:buChar char="Ø"/>
            </a:pPr>
            <a:r>
              <a:rPr lang="ru-RU" dirty="0"/>
              <a:t>Международное и региональное право</a:t>
            </a:r>
          </a:p>
          <a:p>
            <a:pPr marL="2960688" lvl="0">
              <a:buFont typeface="Wingdings" panose="05000000000000000000" pitchFamily="2" charset="2"/>
              <a:buChar char="Ø"/>
            </a:pPr>
            <a:r>
              <a:rPr lang="ru-RU" dirty="0"/>
              <a:t>Этнолингвистические особенности профильного региона.</a:t>
            </a:r>
          </a:p>
        </p:txBody>
      </p:sp>
      <p:pic>
        <p:nvPicPr>
          <p:cNvPr id="16" name="Рисунок 15" descr="Глобус">
            <a:extLst>
              <a:ext uri="{FF2B5EF4-FFF2-40B4-BE49-F238E27FC236}">
                <a16:creationId xmlns:a16="http://schemas.microsoft.com/office/drawing/2014/main" id="{8ED5CC5A-B9FF-432E-871A-D6AE804B71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16782" y="2722540"/>
            <a:ext cx="1337323" cy="1337323"/>
          </a:xfrm>
          <a:prstGeom prst="rect">
            <a:avLst/>
          </a:prstGeom>
        </p:spPr>
      </p:pic>
      <p:pic>
        <p:nvPicPr>
          <p:cNvPr id="18" name="Рисунок 17" descr="Квадратная академическая шапочка">
            <a:extLst>
              <a:ext uri="{FF2B5EF4-FFF2-40B4-BE49-F238E27FC236}">
                <a16:creationId xmlns:a16="http://schemas.microsoft.com/office/drawing/2014/main" id="{A46DA565-4B58-443B-8571-EC97DB9421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28361" y="4931575"/>
            <a:ext cx="1599679" cy="159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9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521" y="901609"/>
            <a:ext cx="8661523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 sz="3000"/>
            </a:pPr>
            <a:r>
              <a:rPr lang="ru-RU" sz="3100" b="1" dirty="0">
                <a:solidFill>
                  <a:srgbClr val="7030A0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Профессорско-преподавательский состав</a:t>
            </a:r>
            <a:br>
              <a:rPr lang="ru-RU" sz="4000" b="1" dirty="0">
                <a:solidFill>
                  <a:srgbClr val="E9410C"/>
                </a:solidFill>
                <a:latin typeface="+mn-lt"/>
              </a:rPr>
            </a:br>
            <a:endParaRPr lang="ru-RU" sz="4000" b="1" dirty="0">
              <a:solidFill>
                <a:srgbClr val="E9410C"/>
              </a:solidFill>
              <a:latin typeface="+mn-lt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FFE4CEC-6310-8A4C-9AF2-DBC5421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683" y="1633508"/>
            <a:ext cx="1017463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F8D0517-AFF6-4C7C-99B4-C13A9370C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39" y="1737258"/>
            <a:ext cx="1086148" cy="12694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F708BD-0DCB-43B6-89A1-2589EE93BA9E}"/>
              </a:ext>
            </a:extLst>
          </p:cNvPr>
          <p:cNvSpPr txBox="1"/>
          <p:nvPr/>
        </p:nvSpPr>
        <p:spPr>
          <a:xfrm>
            <a:off x="1824280" y="1771817"/>
            <a:ext cx="7087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Verdana" panose="020B0604030504040204" pitchFamily="34" charset="0"/>
                <a:ea typeface="Verdana" panose="020B0604030504040204" pitchFamily="34" charset="0"/>
              </a:rPr>
              <a:t>Научный руководитель магистратуры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Нестеров Александр Геннадьевич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Доктор исторических наук, заведующий кафедрой зарубежного регионоведения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УрФУ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Директор Информационного центра ЕС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Директор Центра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азербайджановедения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УрФУ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64F688C-3B37-446E-B3C5-D45E87B386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777" y="3738220"/>
            <a:ext cx="1058341" cy="13732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F49DC6-F7B4-4745-BBDB-EAC015772B0C}"/>
              </a:ext>
            </a:extLst>
          </p:cNvPr>
          <p:cNvSpPr txBox="1"/>
          <p:nvPr/>
        </p:nvSpPr>
        <p:spPr>
          <a:xfrm>
            <a:off x="1679594" y="3911098"/>
            <a:ext cx="3929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Добижа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 Евгения Юрьевна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Заместитель советника генерального директора, НПО Автоматики, ГК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Роскомос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Специалист-международник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Старший преподаватель кафедры зарубежного регионоведения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B0A234-B4EB-44AA-8DD5-5F5FD0593E9E}"/>
              </a:ext>
            </a:extLst>
          </p:cNvPr>
          <p:cNvSpPr txBox="1"/>
          <p:nvPr/>
        </p:nvSpPr>
        <p:spPr>
          <a:xfrm>
            <a:off x="8083566" y="5407294"/>
            <a:ext cx="3632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Иностранные языки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преподаются высококвалифицированными преподавателями, в том числе носителями языка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A4836D5-78C9-4C56-9B4B-5E40935A31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909" y="5228275"/>
            <a:ext cx="1116078" cy="14722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8A76DF2-4074-479D-97AD-7426DED1CC1D}"/>
              </a:ext>
            </a:extLst>
          </p:cNvPr>
          <p:cNvSpPr txBox="1"/>
          <p:nvPr/>
        </p:nvSpPr>
        <p:spPr>
          <a:xfrm>
            <a:off x="5295216" y="5383371"/>
            <a:ext cx="3003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Шипицин Юрий Борисович.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Региональный представитель Ассоциации дипломатов России, специалист-международник, журналист, доцент кафедры зарубежного регионоведения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88CAFA-8309-40AA-9459-26B6E6BA214D}"/>
              </a:ext>
            </a:extLst>
          </p:cNvPr>
          <p:cNvSpPr txBox="1"/>
          <p:nvPr/>
        </p:nvSpPr>
        <p:spPr>
          <a:xfrm>
            <a:off x="1679594" y="5552916"/>
            <a:ext cx="29239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Пискунова Лариса Петровн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а кандидат философских наук, доцент ВШЭМ, специалист по организационному поведению и кросс-культурному менеджменту</a:t>
            </a:r>
          </a:p>
          <a:p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8EAB3AC-A485-424B-8AA3-E1121494D2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5103" y="3738220"/>
            <a:ext cx="1168101" cy="147227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ED0DAB9-25C8-40DD-8A18-AC938CED9773}"/>
              </a:ext>
            </a:extLst>
          </p:cNvPr>
          <p:cNvSpPr txBox="1"/>
          <p:nvPr/>
        </p:nvSpPr>
        <p:spPr>
          <a:xfrm>
            <a:off x="6726725" y="3887018"/>
            <a:ext cx="29239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Новикова Наталья Александровна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– кандидат юридических наук, юрист-практик, специалист по международному праву</a:t>
            </a:r>
          </a:p>
          <a:p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C34D5-3FD2-4885-AA72-85BD7EFF668A}"/>
              </a:ext>
            </a:extLst>
          </p:cNvPr>
          <p:cNvSpPr txBox="1"/>
          <p:nvPr/>
        </p:nvSpPr>
        <p:spPr>
          <a:xfrm>
            <a:off x="1294646" y="3123446"/>
            <a:ext cx="978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Преподаватели-практики, представители работодателей</a:t>
            </a:r>
          </a:p>
        </p:txBody>
      </p:sp>
    </p:spTree>
    <p:extLst>
      <p:ext uri="{BB962C8B-B14F-4D97-AF65-F5344CB8AC3E}">
        <p14:creationId xmlns:p14="http://schemas.microsoft.com/office/powerpoint/2010/main" val="206449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523" y="593191"/>
            <a:ext cx="8020130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 sz="3000"/>
            </a:pPr>
            <a:r>
              <a:rPr lang="ru-RU" sz="3600" b="1" dirty="0">
                <a:solidFill>
                  <a:srgbClr val="7030A0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Практики и партнеры</a:t>
            </a:r>
            <a:br>
              <a:rPr lang="ru-RU" sz="4000" b="1" dirty="0">
                <a:solidFill>
                  <a:srgbClr val="E9410C"/>
                </a:solidFill>
                <a:latin typeface="+mn-lt"/>
              </a:rPr>
            </a:br>
            <a:endParaRPr lang="ru-RU" sz="4000" b="1" dirty="0">
              <a:solidFill>
                <a:srgbClr val="E9410C"/>
              </a:solidFill>
              <a:latin typeface="+mn-lt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FFE4CEC-6310-8A4C-9AF2-DBC5421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57" y="1902797"/>
            <a:ext cx="595718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ru-RU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НАШИ ПАРТНЕРЫ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Министерство иностранных дел России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Представительство МИД РФ в Екатеринбурге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Министерство международных и внешнеэкономических связей Свердловской области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Управление федеральной миграционной службы по Свердловской области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Генеральные консульства: Азербайджана, Кыргызстана, Чешской Республики, Венгрии, Китайской Народной Республики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Почетное консульство Италии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Аналитические центры: Российский совет по международным делам, ПИР-Центр, Институт Европы РАН, Институт Латинской Америки РАН, Институт всеобщей истории РАН, Институт истории и археологии Уральского отделения РАН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Бакинский международный центр мультикультурализма (г. Баку, Азербайджан),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Представительством Европейского Союза в России (г. Москва)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Международные организации: Европейский Союз, Шанхайская Организация Сотрудничества, БРИКС, ООН, ЮНЕСКО, ВТО.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707DD3-7062-4BD6-B959-544A847DBE88}"/>
              </a:ext>
            </a:extLst>
          </p:cNvPr>
          <p:cNvSpPr txBox="1"/>
          <p:nvPr/>
        </p:nvSpPr>
        <p:spPr>
          <a:xfrm>
            <a:off x="6787670" y="1902797"/>
            <a:ext cx="50789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Виды практик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Учебная практика: научно-исследовательская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Педагогическая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Профессиональная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Преддипломная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544F6E0-4A5C-47AB-A019-E089764B2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331" y="3710513"/>
            <a:ext cx="4408713" cy="294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2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523" y="593191"/>
            <a:ext cx="8020130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 sz="3000"/>
            </a:pPr>
            <a:r>
              <a:rPr lang="ru-RU" sz="3600" b="1" dirty="0">
                <a:solidFill>
                  <a:srgbClr val="7030A0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Зарубежные стажировки</a:t>
            </a:r>
            <a:br>
              <a:rPr lang="ru-RU" sz="4000" b="1" dirty="0">
                <a:solidFill>
                  <a:srgbClr val="E9410C"/>
                </a:solidFill>
                <a:latin typeface="+mn-lt"/>
              </a:rPr>
            </a:br>
            <a:endParaRPr lang="ru-RU" sz="4000" b="1" dirty="0">
              <a:solidFill>
                <a:srgbClr val="E9410C"/>
              </a:solidFill>
              <a:latin typeface="+mn-lt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FFE4CEC-6310-8A4C-9AF2-DBC54219D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630" y="3019878"/>
            <a:ext cx="4760521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/>
            <a:r>
              <a:rPr lang="ru-RU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НАШИ ПАРТНЕРЫ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Университет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</a:rPr>
              <a:t>Масарика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 (Брно, Чехия)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Среднеевропейский университет (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</a:rPr>
              <a:t>Скалица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, Словакия)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Сетевой университет Шанхайской Организации Сотрудничества (УШОС),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Университеты Китая (в городах Далянь,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</a:rPr>
              <a:t>Чанчунь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, Харбин, Урумчи, Пекин)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И другие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185C3D-367B-4D3E-BD99-7A3E4FA1AB1A}"/>
              </a:ext>
            </a:extLst>
          </p:cNvPr>
          <p:cNvSpPr txBox="1"/>
          <p:nvPr/>
        </p:nvSpPr>
        <p:spPr>
          <a:xfrm>
            <a:off x="488887" y="1919335"/>
            <a:ext cx="11063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Verdana" panose="020B0604030504040204" pitchFamily="34" charset="0"/>
              </a:rPr>
              <a:t>В ходе обучения студенты могут быть направлены на стажировки как в рамках </a:t>
            </a:r>
            <a:r>
              <a:rPr lang="ru-RU" b="1" dirty="0">
                <a:latin typeface="Verdana" panose="020B0604030504040204" pitchFamily="34" charset="0"/>
              </a:rPr>
              <a:t>университетских обменных программ</a:t>
            </a:r>
            <a:r>
              <a:rPr lang="ru-RU" dirty="0">
                <a:latin typeface="Verdana" panose="020B0604030504040204" pitchFamily="34" charset="0"/>
              </a:rPr>
              <a:t>, так и по соглашениям об обмене студентами со странами ШОС и СНГ.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476D08-976D-4BFC-B935-2351A76BE6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8531" y="2594004"/>
            <a:ext cx="3356040" cy="251703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78E4F58-34FD-4285-883E-834E2A99E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710" y="4449542"/>
            <a:ext cx="4065133" cy="226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4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186" y="3030647"/>
            <a:ext cx="8020130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3000"/>
            </a:pPr>
            <a:r>
              <a:rPr lang="ru-RU" sz="3200" b="1" dirty="0"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Arial" panose="020B0604020202020204" pitchFamily="34" charset="0"/>
              </a:rPr>
              <a:t>Наши выпускники работают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75DB2C-E673-7D48-807E-9A9228B62BBD}"/>
              </a:ext>
            </a:extLst>
          </p:cNvPr>
          <p:cNvSpPr/>
          <p:nvPr/>
        </p:nvSpPr>
        <p:spPr>
          <a:xfrm>
            <a:off x="576877" y="3966751"/>
            <a:ext cx="103863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центральном аппарате и зарубежных представительствах МИД РФ;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Представительстве МИД РФ в Екатеринбурге;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Министерстве международных и внешнеэкономических связей Свердловской области;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иностранных консульствах в Екатеринбурге в визовых центрах;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международных организациях (ООН, ШОС, ЮНЕСКО);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международных отделах организаций различных форм собственности;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Verdana" panose="020B0604030504040204" pitchFamily="34" charset="0"/>
              </a:rPr>
              <a:t>в туристическом бизнесе.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5D823E-754C-45BD-B06F-BA551F54A91A}"/>
              </a:ext>
            </a:extLst>
          </p:cNvPr>
          <p:cNvSpPr txBox="1"/>
          <p:nvPr/>
        </p:nvSpPr>
        <p:spPr>
          <a:xfrm>
            <a:off x="3036891" y="582925"/>
            <a:ext cx="8428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Аналитик, эксперт, переводчик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. Выпускник сможет осуществлять профессиональную деятельность в области аналитической, внешнеэкономической, организационной работы, связанной с регионом специализации.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b="1" u="sng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Руководитель, проектный менеджер, сотрудник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международных компаний и российских компаний, имеющих международные связи.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88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>
            <a:extLst>
              <a:ext uri="{FF2B5EF4-FFF2-40B4-BE49-F238E27FC236}">
                <a16:creationId xmlns:a16="http://schemas.microsoft.com/office/drawing/2014/main" id="{4D03CCD5-056C-4557-8E77-3C8B49A6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068" y="4833953"/>
            <a:ext cx="3279932" cy="2024047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11656D27-B141-49B3-AF89-46DB8128F045}"/>
              </a:ext>
            </a:extLst>
          </p:cNvPr>
          <p:cNvSpPr/>
          <p:nvPr/>
        </p:nvSpPr>
        <p:spPr>
          <a:xfrm>
            <a:off x="6285034" y="2071387"/>
            <a:ext cx="5573727" cy="43145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DF5F25B-2F93-479F-BEA7-7C397D4E729D}"/>
              </a:ext>
            </a:extLst>
          </p:cNvPr>
          <p:cNvSpPr/>
          <p:nvPr/>
        </p:nvSpPr>
        <p:spPr>
          <a:xfrm>
            <a:off x="357738" y="2122487"/>
            <a:ext cx="5573728" cy="14855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Shape 119">
            <a:extLst>
              <a:ext uri="{FF2B5EF4-FFF2-40B4-BE49-F238E27FC236}">
                <a16:creationId xmlns:a16="http://schemas.microsoft.com/office/drawing/2014/main" id="{A23084E5-D7BC-4CCE-9CAD-3EB2E004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286" y="597678"/>
            <a:ext cx="8020130" cy="93610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3000"/>
            </a:pPr>
            <a:r>
              <a:rPr lang="ru-RU" sz="4000" b="1" dirty="0">
                <a:solidFill>
                  <a:srgbClr val="7030A0"/>
                </a:solidFill>
                <a:latin typeface="+mn-lt"/>
              </a:rPr>
              <a:t>Поступление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B86B25-A2A8-4630-A5A0-429CB365F40C}"/>
              </a:ext>
            </a:extLst>
          </p:cNvPr>
          <p:cNvSpPr/>
          <p:nvPr/>
        </p:nvSpPr>
        <p:spPr>
          <a:xfrm>
            <a:off x="625795" y="2346192"/>
            <a:ext cx="516197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Формы обучения и количество мест:</a:t>
            </a:r>
          </a:p>
          <a:p>
            <a:pPr lvl="1"/>
            <a:r>
              <a:rPr lang="ru-RU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Очная форма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Бюджет: 13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Контрактных мест: 15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01A0EB3-8C0F-49E8-B968-BCEF73A1B9E4}"/>
              </a:ext>
            </a:extLst>
          </p:cNvPr>
          <p:cNvSpPr/>
          <p:nvPr/>
        </p:nvSpPr>
        <p:spPr>
          <a:xfrm>
            <a:off x="6437930" y="1930694"/>
            <a:ext cx="5417291" cy="430887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Вступительные испытания</a:t>
            </a:r>
          </a:p>
          <a:p>
            <a:pPr algn="ctr"/>
            <a:endParaRPr lang="ru-RU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611C6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Комплексный экзамен в тестовой форме: </a:t>
            </a:r>
          </a:p>
          <a:p>
            <a:pPr algn="ctr"/>
            <a:endParaRPr lang="ru-RU" sz="1600" b="1" dirty="0">
              <a:solidFill>
                <a:srgbClr val="611C6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тест по русскому языку (до 20 баллов); </a:t>
            </a:r>
          </a:p>
          <a:p>
            <a:pPr marL="342900" indent="-342900">
              <a:buAutoNum type="arabicPeriod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тест по английскому языку (до 10 баллов); </a:t>
            </a:r>
          </a:p>
          <a:p>
            <a:pPr marL="342900" indent="-342900">
              <a:buAutoNum type="arabicPeriod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тест по языку профильного региона - итальянскому, испанскому, французскому, немецкому, китайскому (для российских абитуриентов), русскому языку как иностранному (для иностранных абитуриентов) (до 20 баллов);</a:t>
            </a:r>
          </a:p>
          <a:p>
            <a:pPr marL="342900" indent="-342900">
              <a:buAutoNum type="arabicPeriod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тест по страноведению (Италия, Испания, Франция, Германия, Китай) (до 50 баллов). Максимально возможный результат - 100 баллов</a:t>
            </a:r>
            <a:r>
              <a:rPr lang="ru-RU" dirty="0"/>
              <a:t>.</a:t>
            </a:r>
            <a:endParaRPr lang="ru-RU" sz="2400" b="1" dirty="0">
              <a:solidFill>
                <a:srgbClr val="E9410C"/>
              </a:solidFill>
            </a:endParaRPr>
          </a:p>
        </p:txBody>
      </p:sp>
      <p:pic>
        <p:nvPicPr>
          <p:cNvPr id="3" name="Рисунок 2" descr="Программист">
            <a:extLst>
              <a:ext uri="{FF2B5EF4-FFF2-40B4-BE49-F238E27FC236}">
                <a16:creationId xmlns:a16="http://schemas.microsoft.com/office/drawing/2014/main" id="{05AC1337-B526-4853-93B2-E6DA863A9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7099" y="134584"/>
            <a:ext cx="1853317" cy="1853317"/>
          </a:xfrm>
          <a:prstGeom prst="rect">
            <a:avLst/>
          </a:prstGeom>
        </p:spPr>
      </p:pic>
      <p:pic>
        <p:nvPicPr>
          <p:cNvPr id="16" name="Рисунок 15" descr="Облачко с мыслями">
            <a:extLst>
              <a:ext uri="{FF2B5EF4-FFF2-40B4-BE49-F238E27FC236}">
                <a16:creationId xmlns:a16="http://schemas.microsoft.com/office/drawing/2014/main" id="{1ABA897A-36C9-4193-AC26-05F16DB595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97253" y="60892"/>
            <a:ext cx="914400" cy="9144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A05FB19-7B6C-46EE-BEAC-3E3863C496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949" y="3765717"/>
            <a:ext cx="5590517" cy="18655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77A987-07F6-4BA1-9C40-72734E98071F}"/>
              </a:ext>
            </a:extLst>
          </p:cNvPr>
          <p:cNvSpPr txBox="1"/>
          <p:nvPr/>
        </p:nvSpPr>
        <p:spPr>
          <a:xfrm>
            <a:off x="596982" y="3831782"/>
            <a:ext cx="4879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Стоимость обучения за год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Для граждан России и стран ближнего зарубежья – 159500</a:t>
            </a: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Скидка от 40 баллов и выше – 105000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Для иностранных граждан 199300</a:t>
            </a: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Скидка от 40 баллов и выше - 131500</a:t>
            </a:r>
          </a:p>
        </p:txBody>
      </p:sp>
      <p:pic>
        <p:nvPicPr>
          <p:cNvPr id="5" name="image6.jpg">
            <a:extLst>
              <a:ext uri="{FF2B5EF4-FFF2-40B4-BE49-F238E27FC236}">
                <a16:creationId xmlns:a16="http://schemas.microsoft.com/office/drawing/2014/main" id="{C6654461-8A2C-471D-BCD8-49B745CD7A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3036891" cy="2122487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510B63-5DFD-4E5A-9E6F-7D4E4C3725E8}"/>
              </a:ext>
            </a:extLst>
          </p:cNvPr>
          <p:cNvSpPr txBox="1"/>
          <p:nvPr/>
        </p:nvSpPr>
        <p:spPr>
          <a:xfrm>
            <a:off x="411523" y="5788895"/>
            <a:ext cx="55905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  <a:sym typeface="Calibri Light"/>
              </a:rPr>
              <a:t>Информация для иностранных абитуриентов </a:t>
            </a:r>
            <a:r>
              <a:rPr lang="en-US" sz="1600" dirty="0">
                <a:solidFill>
                  <a:srgbClr val="611C6F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/>
                <a:sym typeface="Calibri Light"/>
              </a:rPr>
              <a:t>https://magister.urfu.ru/ru/inostrannym-abiturientam/</a:t>
            </a:r>
            <a:endParaRPr lang="ru-RU" sz="1600" dirty="0">
              <a:solidFill>
                <a:srgbClr val="611C6F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/>
              <a:sym typeface="Calibri Ligh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575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088D9E651CC43880262FB0EBD9AA0" ma:contentTypeVersion="13" ma:contentTypeDescription="Create a new document." ma:contentTypeScope="" ma:versionID="f10d80daee4019e1d1ea2e192f31c5a1">
  <xsd:schema xmlns:xsd="http://www.w3.org/2001/XMLSchema" xmlns:xs="http://www.w3.org/2001/XMLSchema" xmlns:p="http://schemas.microsoft.com/office/2006/metadata/properties" xmlns:ns3="10ef61af-fa3f-401b-9777-721345add239" xmlns:ns4="b3c34ccd-8bf5-4be4-8d09-56bb475ff741" targetNamespace="http://schemas.microsoft.com/office/2006/metadata/properties" ma:root="true" ma:fieldsID="725d6ed04843646837b5afe96473f963" ns3:_="" ns4:_="">
    <xsd:import namespace="10ef61af-fa3f-401b-9777-721345add239"/>
    <xsd:import namespace="b3c34ccd-8bf5-4be4-8d09-56bb475ff7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f61af-fa3f-401b-9777-721345add2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34ccd-8bf5-4be4-8d09-56bb475ff7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A676B4-3F97-47EB-ABE5-993917F84C6E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b3c34ccd-8bf5-4be4-8d09-56bb475ff741"/>
    <ds:schemaRef ds:uri="http://purl.org/dc/dcmitype/"/>
    <ds:schemaRef ds:uri="http://www.w3.org/XML/1998/namespace"/>
    <ds:schemaRef ds:uri="http://schemas.microsoft.com/office/2006/documentManagement/types"/>
    <ds:schemaRef ds:uri="10ef61af-fa3f-401b-9777-721345add239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108A18-AC7E-4A74-BE3D-F87FB7A3BA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f61af-fa3f-401b-9777-721345add239"/>
    <ds:schemaRef ds:uri="b3c34ccd-8bf5-4be4-8d09-56bb475ff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184D5F-BC6E-4390-92B1-28B92E01A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953</Words>
  <Application>Microsoft Office PowerPoint</Application>
  <PresentationFormat>Широкоэкранный</PresentationFormat>
  <Paragraphs>150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Verdana</vt:lpstr>
      <vt:lpstr>Wingdings</vt:lpstr>
      <vt:lpstr>Тема Office</vt:lpstr>
      <vt:lpstr>Образовательная программа  Зарубежное комплексное регионоведение</vt:lpstr>
      <vt:lpstr>Зарубежное комплексное регионоведение </vt:lpstr>
      <vt:lpstr>О программе </vt:lpstr>
      <vt:lpstr>Модульный учебный план – возможность выбора индивидуальной образовательной траектории </vt:lpstr>
      <vt:lpstr>Профессорско-преподавательский состав </vt:lpstr>
      <vt:lpstr>Практики и партнеры </vt:lpstr>
      <vt:lpstr>Зарубежные стажировки </vt:lpstr>
      <vt:lpstr>Наши выпускники работают</vt:lpstr>
      <vt:lpstr>Поступление</vt:lpstr>
      <vt:lpstr>Присоединяйся!</vt:lpstr>
      <vt:lpstr>41.04.01</vt:lpstr>
      <vt:lpstr>ЗАРУБЕЖНОЕ РЕГИОНОВЕДЕНИЕ:  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Зарубежное комплексное регионоведение</dc:title>
  <dc:creator> </dc:creator>
  <cp:lastModifiedBy> </cp:lastModifiedBy>
  <cp:revision>17</cp:revision>
  <dcterms:created xsi:type="dcterms:W3CDTF">2020-05-11T08:57:31Z</dcterms:created>
  <dcterms:modified xsi:type="dcterms:W3CDTF">2020-05-12T12:33:47Z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723121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